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0" r:id="rId4"/>
    <p:sldId id="258" r:id="rId5"/>
    <p:sldId id="314" r:id="rId6"/>
    <p:sldId id="315" r:id="rId7"/>
    <p:sldId id="316" r:id="rId8"/>
    <p:sldId id="332" r:id="rId9"/>
    <p:sldId id="333" r:id="rId10"/>
    <p:sldId id="334" r:id="rId11"/>
    <p:sldId id="335" r:id="rId12"/>
    <p:sldId id="317" r:id="rId13"/>
    <p:sldId id="339" r:id="rId14"/>
    <p:sldId id="345" r:id="rId15"/>
    <p:sldId id="318" r:id="rId16"/>
    <p:sldId id="320" r:id="rId17"/>
    <p:sldId id="319" r:id="rId18"/>
    <p:sldId id="322" r:id="rId19"/>
    <p:sldId id="336" r:id="rId20"/>
    <p:sldId id="337" r:id="rId21"/>
    <p:sldId id="323" r:id="rId22"/>
    <p:sldId id="341" r:id="rId23"/>
    <p:sldId id="321" r:id="rId24"/>
    <p:sldId id="346" r:id="rId25"/>
    <p:sldId id="343" r:id="rId26"/>
    <p:sldId id="344" r:id="rId27"/>
    <p:sldId id="340" r:id="rId28"/>
    <p:sldId id="324" r:id="rId29"/>
    <p:sldId id="325" r:id="rId30"/>
    <p:sldId id="326" r:id="rId31"/>
    <p:sldId id="328" r:id="rId32"/>
    <p:sldId id="327" r:id="rId33"/>
    <p:sldId id="329" r:id="rId34"/>
    <p:sldId id="330" r:id="rId35"/>
    <p:sldId id="331" r:id="rId36"/>
    <p:sldId id="342" r:id="rId37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6">
          <p15:clr>
            <a:srgbClr val="A4A3A4"/>
          </p15:clr>
        </p15:guide>
        <p15:guide id="2" pos="29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0"/>
    <a:srgbClr val="A0CFED"/>
    <a:srgbClr val="3964EE"/>
    <a:srgbClr val="E0E0E0"/>
    <a:srgbClr val="EF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1" autoAdjust="0"/>
    <p:restoredTop sz="94674"/>
  </p:normalViewPr>
  <p:slideViewPr>
    <p:cSldViewPr snapToGrid="0" snapToObjects="1" showGuides="1">
      <p:cViewPr>
        <p:scale>
          <a:sx n="130" d="100"/>
          <a:sy n="130" d="100"/>
        </p:scale>
        <p:origin x="504" y="752"/>
      </p:cViewPr>
      <p:guideLst>
        <p:guide orient="horz" pos="1636"/>
        <p:guide pos="29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55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32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96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5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3" name="图片 2" descr="未标题-2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9" b="18969"/>
          <a:stretch>
            <a:fillRect/>
          </a:stretch>
        </p:blipFill>
        <p:spPr>
          <a:xfrm>
            <a:off x="370030" y="-43618"/>
            <a:ext cx="8310066" cy="5179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84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6" name="图片 5" descr="12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06" y="0"/>
            <a:ext cx="409753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68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2" name="图片 1" descr="9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00028" cy="1200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2" name="图片 1" descr="87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74" y="1077243"/>
            <a:ext cx="5603892" cy="29234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8116" y="2391311"/>
            <a:ext cx="203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语言模型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927" y="166572"/>
            <a:ext cx="871928" cy="2712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Glove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8E98E9-5B58-474F-8B70-CEAD97984A5F}"/>
              </a:ext>
            </a:extLst>
          </p:cNvPr>
          <p:cNvSpPr txBox="1"/>
          <p:nvPr/>
        </p:nvSpPr>
        <p:spPr>
          <a:xfrm>
            <a:off x="285136" y="4748981"/>
            <a:ext cx="3609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GloVe</a:t>
            </a:r>
            <a:r>
              <a:rPr lang="en" altLang="zh-CN" sz="1400" dirty="0"/>
              <a:t>: Global Vectors for Word Representation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895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FastText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E48B7F-1E1A-ED4A-8B09-AB8A05FC0CE5}"/>
              </a:ext>
            </a:extLst>
          </p:cNvPr>
          <p:cNvSpPr txBox="1"/>
          <p:nvPr/>
        </p:nvSpPr>
        <p:spPr>
          <a:xfrm>
            <a:off x="285136" y="4748981"/>
            <a:ext cx="330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/>
              <a:t>Bag of Tricks for Efficient Text Classification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28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词向量的缺陷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05CE85-D45A-A346-A3DB-9A085181A1CD}"/>
              </a:ext>
            </a:extLst>
          </p:cNvPr>
          <p:cNvSpPr/>
          <p:nvPr/>
        </p:nvSpPr>
        <p:spPr>
          <a:xfrm>
            <a:off x="1240386" y="1553195"/>
            <a:ext cx="7012984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Open Sans"/>
              </a:rPr>
              <a:t>1.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 模型无法做深，词向量的表征能力有限，词向量的抽象程度不高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Open Sans"/>
              </a:rPr>
              <a:t>2.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 词向量获得的是上下文无关的，难以解决歧义问题上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333333"/>
                </a:solidFill>
                <a:latin typeface="Open Sans"/>
              </a:rPr>
              <a:t>3.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en" altLang="zh-CN" dirty="0">
                <a:solidFill>
                  <a:srgbClr val="333333"/>
                </a:solidFill>
                <a:latin typeface="Open Sans"/>
              </a:rPr>
              <a:t>OV 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词无法解决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5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预训练语言模型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0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CNN</a:t>
            </a:r>
            <a:r>
              <a:rPr lang="zh-CN" altLang="en-US" sz="2800" dirty="0"/>
              <a:t> </a:t>
            </a:r>
            <a:r>
              <a:rPr lang="en-US" altLang="zh-CN" sz="2800" dirty="0"/>
              <a:t>vs</a:t>
            </a:r>
            <a:r>
              <a:rPr lang="zh-CN" altLang="en-US" sz="2800" dirty="0"/>
              <a:t> </a:t>
            </a:r>
            <a:r>
              <a:rPr lang="en-US" altLang="zh-CN" sz="2800" dirty="0"/>
              <a:t>LSTM</a:t>
            </a:r>
            <a:r>
              <a:rPr lang="zh-CN" altLang="en-US" sz="2800" dirty="0"/>
              <a:t> </a:t>
            </a:r>
            <a:r>
              <a:rPr lang="en-US" altLang="zh-CN" sz="2800" dirty="0"/>
              <a:t>vs</a:t>
            </a:r>
            <a:r>
              <a:rPr lang="zh-CN" altLang="en-US" sz="2800" dirty="0"/>
              <a:t> </a:t>
            </a:r>
            <a:r>
              <a:rPr lang="en-US" altLang="zh-CN" sz="2800" dirty="0"/>
              <a:t>Transformer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5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ELMO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371B57-C3CA-8C46-8E72-318A837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88" y="1138725"/>
            <a:ext cx="4841417" cy="22106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3D76E2-5232-154A-A945-A6CE034A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129" y="1493623"/>
            <a:ext cx="3905871" cy="1052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8B29E2-C8ED-CB4F-BAFC-F8DDBFD8A4FF}"/>
              </a:ext>
            </a:extLst>
          </p:cNvPr>
          <p:cNvSpPr txBox="1"/>
          <p:nvPr/>
        </p:nvSpPr>
        <p:spPr>
          <a:xfrm>
            <a:off x="2301498" y="3704232"/>
            <a:ext cx="5563892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1.</a:t>
            </a:r>
            <a:r>
              <a:rPr lang="zh-CN" altLang="en-US" sz="1600" dirty="0"/>
              <a:t> </a:t>
            </a:r>
            <a:r>
              <a:rPr lang="en" altLang="zh-CN" sz="1600" dirty="0"/>
              <a:t>LSTM </a:t>
            </a:r>
            <a:r>
              <a:rPr lang="zh-CN" altLang="en-US" sz="1600" dirty="0"/>
              <a:t>特征抽取能力远弱于 </a:t>
            </a:r>
            <a:r>
              <a:rPr lang="en" altLang="zh-CN" sz="1600" dirty="0"/>
              <a:t>Transformer </a:t>
            </a:r>
            <a:r>
              <a:rPr lang="zh-CN" altLang="en" sz="1600" dirty="0"/>
              <a:t>， </a:t>
            </a:r>
            <a:r>
              <a:rPr lang="zh-CN" altLang="en-US" sz="1600" dirty="0"/>
              <a:t>并行性差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2.</a:t>
            </a:r>
            <a:r>
              <a:rPr lang="zh-CN" altLang="en-US" sz="1600" dirty="0"/>
              <a:t> 拼接方式双向融合特征融合能力偏弱</a:t>
            </a:r>
          </a:p>
        </p:txBody>
      </p:sp>
    </p:spTree>
    <p:extLst>
      <p:ext uri="{BB962C8B-B14F-4D97-AF65-F5344CB8AC3E}">
        <p14:creationId xmlns:p14="http://schemas.microsoft.com/office/powerpoint/2010/main" val="308829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BERT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8A578A-B293-CD41-91D9-77540A8E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49" y="1008958"/>
            <a:ext cx="6398218" cy="2551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2F749D-DFA5-AB48-A7AB-74682320EE0F}"/>
              </a:ext>
            </a:extLst>
          </p:cNvPr>
          <p:cNvSpPr txBox="1"/>
          <p:nvPr/>
        </p:nvSpPr>
        <p:spPr>
          <a:xfrm>
            <a:off x="1969330" y="3560628"/>
            <a:ext cx="5268378" cy="115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1.</a:t>
            </a:r>
            <a:r>
              <a:rPr lang="zh-CN" altLang="en-US" sz="1600" dirty="0"/>
              <a:t> </a:t>
            </a:r>
            <a:r>
              <a:rPr lang="en" altLang="zh-CN" sz="1600" dirty="0"/>
              <a:t> Transformer vs LSTM</a:t>
            </a:r>
            <a:r>
              <a:rPr lang="zh-CN" altLang="en" sz="1600" dirty="0"/>
              <a:t>， </a:t>
            </a:r>
            <a:r>
              <a:rPr lang="zh-CN" altLang="en-US" sz="1600" dirty="0"/>
              <a:t>单向 </a:t>
            </a:r>
            <a:r>
              <a:rPr lang="en" altLang="zh-CN" sz="1600" dirty="0"/>
              <a:t>vs </a:t>
            </a:r>
            <a:r>
              <a:rPr lang="zh-CN" altLang="en-US" sz="1600" dirty="0"/>
              <a:t>双向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2.</a:t>
            </a:r>
            <a:r>
              <a:rPr kumimoji="1" lang="zh-CN" altLang="en-US" sz="1600" dirty="0"/>
              <a:t>  大力出奇迹，大大大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3.</a:t>
            </a:r>
            <a:r>
              <a:rPr lang="zh-CN" altLang="en-US" sz="1600" dirty="0"/>
              <a:t>  预训练任务：</a:t>
            </a:r>
            <a:r>
              <a:rPr lang="en" altLang="zh-CN" sz="1600" dirty="0"/>
              <a:t>Masked LM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790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GPT</a:t>
            </a:r>
            <a:r>
              <a:rPr lang="zh-CN" altLang="en-US" sz="2800" dirty="0"/>
              <a:t>系列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应用预训练语言模型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933E1F-DDCD-0840-B146-1652CF72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240" y="1710136"/>
            <a:ext cx="6249275" cy="20659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ED1BA1-0ACD-8148-9992-9CE933DE0405}"/>
              </a:ext>
            </a:extLst>
          </p:cNvPr>
          <p:cNvSpPr txBox="1"/>
          <p:nvPr/>
        </p:nvSpPr>
        <p:spPr>
          <a:xfrm>
            <a:off x="3619966" y="986505"/>
            <a:ext cx="228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tune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not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tune</a:t>
            </a:r>
            <a:endParaRPr kumimoji="1"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DBA10E-EAE3-AC4C-B7D1-403BD5E13DE0}"/>
              </a:ext>
            </a:extLst>
          </p:cNvPr>
          <p:cNvSpPr txBox="1"/>
          <p:nvPr/>
        </p:nvSpPr>
        <p:spPr>
          <a:xfrm>
            <a:off x="355451" y="4669329"/>
            <a:ext cx="5774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To tune or not to tune? adapting pretrained representations to diverse tasks.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06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应用预训练语言模型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DBA10E-EAE3-AC4C-B7D1-403BD5E13DE0}"/>
              </a:ext>
            </a:extLst>
          </p:cNvPr>
          <p:cNvSpPr txBox="1"/>
          <p:nvPr/>
        </p:nvSpPr>
        <p:spPr>
          <a:xfrm>
            <a:off x="355451" y="4669329"/>
            <a:ext cx="3862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Contextual Embeddings: When Are They Worth It?</a:t>
            </a:r>
            <a:endParaRPr kumimoji="1"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57D76E-ED88-1747-A436-CC8AFB6DC683}"/>
              </a:ext>
            </a:extLst>
          </p:cNvPr>
          <p:cNvSpPr txBox="1"/>
          <p:nvPr/>
        </p:nvSpPr>
        <p:spPr>
          <a:xfrm>
            <a:off x="3619966" y="986505"/>
            <a:ext cx="255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BERT</a:t>
            </a:r>
            <a:r>
              <a:rPr kumimoji="1" lang="zh-CN" altLang="en-US" b="1" dirty="0"/>
              <a:t> 向量 </a:t>
            </a:r>
            <a:r>
              <a:rPr kumimoji="1" lang="en-US" altLang="zh-CN" b="1" dirty="0"/>
              <a:t>vs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Glove</a:t>
            </a:r>
            <a:r>
              <a:rPr kumimoji="1" lang="zh-CN" altLang="en-US" b="1" dirty="0"/>
              <a:t> 向量</a:t>
            </a:r>
          </a:p>
        </p:txBody>
      </p:sp>
    </p:spTree>
    <p:extLst>
      <p:ext uri="{BB962C8B-B14F-4D97-AF65-F5344CB8AC3E}">
        <p14:creationId xmlns:p14="http://schemas.microsoft.com/office/powerpoint/2010/main" val="405177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457232" y="2257620"/>
            <a:ext cx="490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spc="3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5169" y="2556274"/>
            <a:ext cx="3299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</a:t>
            </a:r>
            <a:endParaRPr kumimoji="1" lang="zh-CN" altLang="en-US" sz="1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04082" y="1115170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01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7662" y="2032155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02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87662" y="2932148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03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50078" y="1090508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语言模型基础与词向量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74563" y="3878963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04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33658" y="1995686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预训练语言模型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33658" y="2931790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预训练语言模型</a:t>
            </a:r>
            <a:r>
              <a:rPr kumimoji="1" lang="en-US" altLang="zh-CN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后时代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50078" y="3867894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多模态预训练语言模型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7915564" y="64655"/>
            <a:ext cx="1117600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166572"/>
            <a:ext cx="871928" cy="2712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应用预训练语言模型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DBA10E-EAE3-AC4C-B7D1-403BD5E13DE0}"/>
              </a:ext>
            </a:extLst>
          </p:cNvPr>
          <p:cNvSpPr txBox="1"/>
          <p:nvPr/>
        </p:nvSpPr>
        <p:spPr>
          <a:xfrm>
            <a:off x="355451" y="4669329"/>
            <a:ext cx="768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Does BERT make any sense? interpretable word sense disambiguation with contextualized embeddings</a:t>
            </a:r>
            <a:endParaRPr kumimoji="1" lang="zh-CN" altLang="en-US" sz="1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57D76E-ED88-1747-A436-CC8AFB6DC683}"/>
              </a:ext>
            </a:extLst>
          </p:cNvPr>
          <p:cNvSpPr txBox="1"/>
          <p:nvPr/>
        </p:nvSpPr>
        <p:spPr>
          <a:xfrm>
            <a:off x="3619966" y="986505"/>
            <a:ext cx="164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BERT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vs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ELMO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2153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应用预训练语言模型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ED1BA1-0ACD-8148-9992-9CE933DE0405}"/>
              </a:ext>
            </a:extLst>
          </p:cNvPr>
          <p:cNvSpPr txBox="1"/>
          <p:nvPr/>
        </p:nvSpPr>
        <p:spPr>
          <a:xfrm>
            <a:off x="3259932" y="1031707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是否需要进行再次预训练？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121E87-9307-074F-96F7-E234D0E47620}"/>
              </a:ext>
            </a:extLst>
          </p:cNvPr>
          <p:cNvSpPr txBox="1"/>
          <p:nvPr/>
        </p:nvSpPr>
        <p:spPr>
          <a:xfrm>
            <a:off x="659200" y="1540166"/>
            <a:ext cx="8175356" cy="248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/>
              <a:t>1.</a:t>
            </a:r>
            <a:r>
              <a:rPr lang="zh-CN" altLang="en-US" sz="1600" dirty="0"/>
              <a:t> 在目标领域的数据集上继续预训练（</a:t>
            </a:r>
            <a:r>
              <a:rPr lang="en" altLang="zh-CN" sz="1600" dirty="0"/>
              <a:t>DAPT</a:t>
            </a:r>
            <a:r>
              <a:rPr lang="zh-CN" altLang="en" sz="1600" dirty="0"/>
              <a:t>）</a:t>
            </a:r>
            <a:r>
              <a:rPr lang="zh-CN" altLang="en-US" sz="1600" dirty="0"/>
              <a:t>可以提升效果；目标领域与语言模型的原始预训练语料越不相关，</a:t>
            </a:r>
            <a:r>
              <a:rPr lang="en" altLang="zh-CN" sz="1600" dirty="0"/>
              <a:t>DAPT</a:t>
            </a:r>
            <a:r>
              <a:rPr lang="zh-CN" altLang="en-US" sz="1600" dirty="0"/>
              <a:t>效果则提升更明显。</a:t>
            </a:r>
          </a:p>
          <a:p>
            <a:pPr>
              <a:lnSpc>
                <a:spcPct val="200000"/>
              </a:lnSpc>
            </a:pPr>
            <a:r>
              <a:rPr lang="en-US" altLang="zh-CN" sz="1600" dirty="0"/>
              <a:t>2.</a:t>
            </a:r>
            <a:r>
              <a:rPr lang="zh-CN" altLang="en-US" sz="1600" dirty="0"/>
              <a:t> 在具体任务的数据集上继续预训练（</a:t>
            </a:r>
            <a:r>
              <a:rPr lang="en" altLang="zh-CN" sz="1600" dirty="0"/>
              <a:t>TAPT</a:t>
            </a:r>
            <a:r>
              <a:rPr lang="zh-CN" altLang="en" sz="1600" dirty="0"/>
              <a:t>）</a:t>
            </a:r>
            <a:r>
              <a:rPr lang="zh-CN" altLang="en-US" sz="1600" dirty="0"/>
              <a:t>可以十分“廉价”地提升效果。</a:t>
            </a:r>
          </a:p>
          <a:p>
            <a:pPr>
              <a:lnSpc>
                <a:spcPct val="200000"/>
              </a:lnSpc>
            </a:pPr>
            <a:r>
              <a:rPr lang="en-US" altLang="zh-CN" sz="1600" dirty="0"/>
              <a:t>3.</a:t>
            </a:r>
            <a:r>
              <a:rPr lang="zh-CN" altLang="en-US" sz="1600" dirty="0"/>
              <a:t> 结合二者（先进行</a:t>
            </a:r>
            <a:r>
              <a:rPr lang="en" altLang="zh-CN" sz="1600" dirty="0"/>
              <a:t>DAPT</a:t>
            </a:r>
            <a:r>
              <a:rPr lang="zh-CN" altLang="en" sz="1600" dirty="0"/>
              <a:t>，</a:t>
            </a:r>
            <a:r>
              <a:rPr lang="zh-CN" altLang="en-US" sz="1600" dirty="0"/>
              <a:t>再进行</a:t>
            </a:r>
            <a:r>
              <a:rPr lang="en" altLang="zh-CN" sz="1600" dirty="0"/>
              <a:t>TAPT</a:t>
            </a:r>
            <a:r>
              <a:rPr lang="zh-CN" altLang="en" sz="1600" dirty="0"/>
              <a:t>）</a:t>
            </a:r>
            <a:r>
              <a:rPr lang="zh-CN" altLang="en-US" sz="1600" dirty="0"/>
              <a:t>可以进一步提升效果。</a:t>
            </a:r>
          </a:p>
          <a:p>
            <a:pPr>
              <a:lnSpc>
                <a:spcPct val="200000"/>
              </a:lnSpc>
            </a:pPr>
            <a:r>
              <a:rPr lang="en-US" altLang="zh-CN" sz="1600" dirty="0"/>
              <a:t>4.</a:t>
            </a:r>
            <a:r>
              <a:rPr lang="zh-CN" altLang="en-US" sz="1600" dirty="0"/>
              <a:t> 如果能获取更多的、任务相关的无标注数据继续预训练（</a:t>
            </a:r>
            <a:r>
              <a:rPr lang="en" altLang="zh-CN" sz="1600" dirty="0"/>
              <a:t>Curated-TAPT</a:t>
            </a:r>
            <a:r>
              <a:rPr lang="zh-CN" altLang="en" sz="1600" dirty="0"/>
              <a:t>），</a:t>
            </a:r>
            <a:r>
              <a:rPr lang="zh-CN" altLang="en-US" sz="1600" dirty="0"/>
              <a:t>效果则最佳。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8A5ACC-9568-D141-BC60-674E960EBC88}"/>
              </a:ext>
            </a:extLst>
          </p:cNvPr>
          <p:cNvSpPr txBox="1"/>
          <p:nvPr/>
        </p:nvSpPr>
        <p:spPr>
          <a:xfrm>
            <a:off x="355451" y="4669329"/>
            <a:ext cx="5268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Don’t Stop Pretraining: Adapt Language Models to Domains and Tasks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9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预训练语言模型 </a:t>
            </a:r>
            <a:r>
              <a:rPr lang="en-US" altLang="zh-CN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–</a:t>
            </a:r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 后时代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9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后时代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DF4D22-DFBD-D94E-A1B5-F47AD9A0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70" y="720694"/>
            <a:ext cx="3144786" cy="3880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4705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Pre-trained Models for Natural Language Processing- A Survey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7681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AR</a:t>
            </a:r>
            <a:r>
              <a:rPr lang="zh-CN" altLang="en-US" sz="2800" dirty="0"/>
              <a:t> </a:t>
            </a:r>
            <a:r>
              <a:rPr lang="en-US" altLang="zh-CN" sz="2800" dirty="0"/>
              <a:t>vs</a:t>
            </a:r>
            <a:r>
              <a:rPr lang="zh-CN" altLang="en-US" sz="2800" dirty="0"/>
              <a:t> </a:t>
            </a:r>
            <a:r>
              <a:rPr lang="en-US" altLang="zh-CN" sz="2800" dirty="0"/>
              <a:t>AE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4705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Pre-trained Models for Natural Language Processing- A Survey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910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预训练语言模型融入知识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4705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Pre-trained Models for Natural Language Processing- A Survey</a:t>
            </a:r>
            <a:endParaRPr kumimoji="1" lang="zh-CN" alt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04871D-44E5-0845-AF0A-2862D924949A}"/>
              </a:ext>
            </a:extLst>
          </p:cNvPr>
          <p:cNvSpPr txBox="1"/>
          <p:nvPr/>
        </p:nvSpPr>
        <p:spPr>
          <a:xfrm>
            <a:off x="2821858" y="2064774"/>
            <a:ext cx="36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ERINE,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ERINE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2.0</a:t>
            </a:r>
            <a:r>
              <a:rPr kumimoji="1" lang="zh-CN" altLang="en-US" dirty="0"/>
              <a:t> </a:t>
            </a:r>
            <a:r>
              <a:rPr kumimoji="1" lang="en-US" altLang="zh-CN" dirty="0"/>
              <a:t>ERINE-</a:t>
            </a:r>
            <a:r>
              <a:rPr kumimoji="1" lang="zh-CN" altLang="en-US" dirty="0"/>
              <a:t>清华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K-BERT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0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预训练语言模型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自然语言生成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4705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Pre-trained Models for Natural Language Processing- A Survey</a:t>
            </a:r>
            <a:endParaRPr kumimoji="1" lang="zh-CN" alt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62C05F-7C08-A240-A207-50335751DCAA}"/>
              </a:ext>
            </a:extLst>
          </p:cNvPr>
          <p:cNvSpPr txBox="1"/>
          <p:nvPr/>
        </p:nvSpPr>
        <p:spPr>
          <a:xfrm>
            <a:off x="3175819" y="1986115"/>
            <a:ext cx="295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MASS,</a:t>
            </a:r>
            <a:r>
              <a:rPr kumimoji="1" lang="zh-CN" altLang="en-US" dirty="0"/>
              <a:t> </a:t>
            </a:r>
            <a:r>
              <a:rPr lang="en" altLang="zh-CN" b="1" dirty="0"/>
              <a:t>UNILM</a:t>
            </a:r>
            <a:r>
              <a:rPr kumimoji="1" lang="en-US" altLang="zh-CN" dirty="0"/>
              <a:t>,BART,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222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多模态预训练语言模型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9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多模态预训练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81219C-2194-FF4B-9C8E-4D07DFD54A7B}"/>
              </a:ext>
            </a:extLst>
          </p:cNvPr>
          <p:cNvSpPr/>
          <p:nvPr/>
        </p:nvSpPr>
        <p:spPr>
          <a:xfrm>
            <a:off x="687367" y="2703907"/>
            <a:ext cx="1479044" cy="550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多模态预训练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7DE29D-549F-FE49-9C24-D5D6C6EB4986}"/>
              </a:ext>
            </a:extLst>
          </p:cNvPr>
          <p:cNvSpPr/>
          <p:nvPr/>
        </p:nvSpPr>
        <p:spPr>
          <a:xfrm>
            <a:off x="2753807" y="1647118"/>
            <a:ext cx="1678708" cy="550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Language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Video</a:t>
            </a:r>
          </a:p>
          <a:p>
            <a:pPr algn="ctr"/>
            <a:r>
              <a:rPr kumimoji="1" lang="zh-CN" altLang="en-US" sz="1400" dirty="0"/>
              <a:t>预训练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04547-5C41-F14A-8FA1-F30AC9E0A4B7}"/>
              </a:ext>
            </a:extLst>
          </p:cNvPr>
          <p:cNvSpPr/>
          <p:nvPr/>
        </p:nvSpPr>
        <p:spPr>
          <a:xfrm>
            <a:off x="2753807" y="3468490"/>
            <a:ext cx="1678708" cy="550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Language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Audio</a:t>
            </a:r>
          </a:p>
          <a:p>
            <a:pPr algn="ctr"/>
            <a:r>
              <a:rPr kumimoji="1" lang="zh-CN" altLang="en-US" sz="1400" dirty="0"/>
              <a:t>预训练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71520E-E1C0-3C43-89A0-71FA276C71E2}"/>
              </a:ext>
            </a:extLst>
          </p:cNvPr>
          <p:cNvSpPr/>
          <p:nvPr/>
        </p:nvSpPr>
        <p:spPr>
          <a:xfrm>
            <a:off x="5419515" y="1042684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Image-based</a:t>
            </a:r>
            <a:r>
              <a:rPr kumimoji="1" lang="zh-CN" altLang="en-US" sz="1400" dirty="0"/>
              <a:t> 单流模型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F02328-E8A8-3A42-A9CE-D54A499F0DC3}"/>
              </a:ext>
            </a:extLst>
          </p:cNvPr>
          <p:cNvSpPr/>
          <p:nvPr/>
        </p:nvSpPr>
        <p:spPr>
          <a:xfrm>
            <a:off x="5419514" y="1693131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Image-based</a:t>
            </a:r>
            <a:r>
              <a:rPr kumimoji="1" lang="zh-CN" altLang="en-US" sz="1400" dirty="0"/>
              <a:t> 双流模型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139DF2-7E4E-8C4F-BEA5-FC3DC776FBAC}"/>
              </a:ext>
            </a:extLst>
          </p:cNvPr>
          <p:cNvSpPr/>
          <p:nvPr/>
        </p:nvSpPr>
        <p:spPr>
          <a:xfrm>
            <a:off x="5419514" y="2343578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Video-based</a:t>
            </a:r>
            <a:r>
              <a:rPr kumimoji="1" lang="zh-CN" altLang="en-US" sz="1400" dirty="0"/>
              <a:t> 单流模型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64FA7F-81B9-1A46-8FCF-2702DE253BC8}"/>
              </a:ext>
            </a:extLst>
          </p:cNvPr>
          <p:cNvSpPr/>
          <p:nvPr/>
        </p:nvSpPr>
        <p:spPr>
          <a:xfrm>
            <a:off x="5419513" y="2972409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Video-based</a:t>
            </a:r>
            <a:r>
              <a:rPr kumimoji="1" lang="zh-CN" altLang="en-US" sz="1400" dirty="0"/>
              <a:t> 双流模型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168199B-C487-2647-9683-D6188D5F3A6D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2166411" y="1922213"/>
            <a:ext cx="587396" cy="1056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005FCA8-562E-AA4C-8571-B377745EEDB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166411" y="2979002"/>
            <a:ext cx="587396" cy="764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6D87F74-1142-674F-868F-F21D4ED2945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4432515" y="1210743"/>
            <a:ext cx="987000" cy="711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178C36D-70C4-AE43-91D2-ADCEBE84922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4432515" y="1861190"/>
            <a:ext cx="986999" cy="6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08F1CF6-77BA-4745-9504-29F59A02592F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4432515" y="1922213"/>
            <a:ext cx="986999" cy="589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8B0F141-BB99-014E-8214-F6755512935D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4432515" y="1922213"/>
            <a:ext cx="986998" cy="1218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6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228732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单流模型 </a:t>
            </a:r>
            <a:r>
              <a:rPr lang="en-US" altLang="zh-CN" sz="2800" dirty="0"/>
              <a:t>vs</a:t>
            </a:r>
            <a:r>
              <a:rPr lang="zh-CN" altLang="en-US" sz="2800" dirty="0"/>
              <a:t> 双流模型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7D79AD3-51CC-1943-B54E-7AD9E61DCD39}"/>
              </a:ext>
            </a:extLst>
          </p:cNvPr>
          <p:cNvSpPr txBox="1"/>
          <p:nvPr/>
        </p:nvSpPr>
        <p:spPr>
          <a:xfrm>
            <a:off x="1719943" y="1719943"/>
            <a:ext cx="584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https://www.163.com/</a:t>
            </a:r>
            <a:r>
              <a:rPr kumimoji="1" lang="en" altLang="zh-CN" dirty="0" err="1"/>
              <a:t>dy</a:t>
            </a:r>
            <a:r>
              <a:rPr kumimoji="1" lang="en" altLang="zh-CN" dirty="0"/>
              <a:t>/article/FNC4Q2HI0511AQHO.html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1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语言模型基础与词向量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7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241831" y="221221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Image-based</a:t>
            </a:r>
            <a:r>
              <a:rPr lang="zh-CN" altLang="en-US" sz="2800" dirty="0"/>
              <a:t> 单流模型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 err="1"/>
              <a:t>Unicoder</a:t>
            </a:r>
            <a:r>
              <a:rPr lang="en-US" altLang="zh-CN" sz="2800" dirty="0"/>
              <a:t>-VL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C90E36-77AF-8840-8F2C-52F327F7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1048135"/>
            <a:ext cx="7390205" cy="35727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7C2FA6-0DEE-F549-9FA5-98707FEBAB4D}"/>
              </a:ext>
            </a:extLst>
          </p:cNvPr>
          <p:cNvSpPr txBox="1"/>
          <p:nvPr/>
        </p:nvSpPr>
        <p:spPr>
          <a:xfrm>
            <a:off x="67526" y="4770730"/>
            <a:ext cx="6477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Unicoder</a:t>
            </a:r>
            <a:r>
              <a:rPr lang="en" altLang="zh-CN" sz="1400" dirty="0"/>
              <a:t>-VL: A Universal Encoder for Vision and Language by Cross-modal Pre-training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492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Image-based</a:t>
            </a:r>
            <a:r>
              <a:rPr lang="zh-CN" altLang="en-US" sz="2800" dirty="0"/>
              <a:t> 双流模型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LXMERT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61BEA2-73C5-2E40-B7B9-4C2D1A82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7" y="1232451"/>
            <a:ext cx="8198418" cy="3231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4C29B6-2A90-1F4E-AF09-E6D34AD004E3}"/>
              </a:ext>
            </a:extLst>
          </p:cNvPr>
          <p:cNvSpPr txBox="1"/>
          <p:nvPr/>
        </p:nvSpPr>
        <p:spPr>
          <a:xfrm>
            <a:off x="117984" y="4756194"/>
            <a:ext cx="5727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Lxmert</a:t>
            </a:r>
            <a:r>
              <a:rPr lang="en" altLang="zh-CN" sz="1400" dirty="0"/>
              <a:t>: Learning cross-modality encoder representations from transformers</a:t>
            </a:r>
            <a:endParaRPr kumimoji="1"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5827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74302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Image-based</a:t>
            </a:r>
            <a:r>
              <a:rPr lang="zh-CN" altLang="en-US" sz="2800" dirty="0"/>
              <a:t> 单流模型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OSCAR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E6D58-7AA1-1646-82D0-65969D40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15" y="1041644"/>
            <a:ext cx="6520543" cy="36267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D286AE-2D0B-FA40-9266-98B88C4273EC}"/>
              </a:ext>
            </a:extLst>
          </p:cNvPr>
          <p:cNvSpPr txBox="1"/>
          <p:nvPr/>
        </p:nvSpPr>
        <p:spPr>
          <a:xfrm>
            <a:off x="117984" y="4756194"/>
            <a:ext cx="5357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Oscar: Object-Semantics Aligned Pre-training for Vision-Language Tasks</a:t>
            </a:r>
            <a:endParaRPr kumimoji="1"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424115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Video-based</a:t>
            </a:r>
            <a:r>
              <a:rPr lang="zh-CN" altLang="en-US" sz="2800" dirty="0"/>
              <a:t> 单流模型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 err="1"/>
              <a:t>VideoBERT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EA6E07-4207-674D-867C-17FE1DF7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" y="1273627"/>
            <a:ext cx="7893145" cy="2800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1AD6BB-6500-5A4A-AA92-43BB9BE90550}"/>
              </a:ext>
            </a:extLst>
          </p:cNvPr>
          <p:cNvSpPr txBox="1"/>
          <p:nvPr/>
        </p:nvSpPr>
        <p:spPr>
          <a:xfrm>
            <a:off x="117984" y="4756194"/>
            <a:ext cx="5651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VideoBERT</a:t>
            </a:r>
            <a:r>
              <a:rPr lang="en" altLang="zh-CN" sz="1400" dirty="0"/>
              <a:t>: A Joint Model for Video and Language Representation Learning</a:t>
            </a:r>
            <a:endParaRPr kumimoji="1" lang="zh-CN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69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Video-based</a:t>
            </a:r>
            <a:r>
              <a:rPr lang="zh-CN" altLang="en-US" sz="2800" dirty="0"/>
              <a:t> 双流模型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CBT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9D0583-13CF-3F46-8C9D-AD39C017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8" y="910980"/>
            <a:ext cx="7347857" cy="3992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EA4970-F0F2-DB47-A017-BEA002D8A1DD}"/>
              </a:ext>
            </a:extLst>
          </p:cNvPr>
          <p:cNvSpPr txBox="1"/>
          <p:nvPr/>
        </p:nvSpPr>
        <p:spPr>
          <a:xfrm>
            <a:off x="117984" y="4756194"/>
            <a:ext cx="606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CBT: Learning Video Representations Using Contrastive Bidirectional Transformer</a:t>
            </a:r>
            <a:endParaRPr kumimoji="1" lang="zh-CN" altLang="en-US" sz="200" dirty="0"/>
          </a:p>
        </p:txBody>
      </p:sp>
    </p:spTree>
    <p:extLst>
      <p:ext uri="{BB962C8B-B14F-4D97-AF65-F5344CB8AC3E}">
        <p14:creationId xmlns:p14="http://schemas.microsoft.com/office/powerpoint/2010/main" val="10196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Language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Audio</a:t>
            </a:r>
            <a:r>
              <a:rPr lang="zh-CN" altLang="en-US" sz="2800" dirty="0"/>
              <a:t> 双流模型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SpeechBERT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735EE3-13F7-EA47-96B7-D1E65EAD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9" y="947057"/>
            <a:ext cx="8085351" cy="30124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AC4391-CE5C-0947-826B-8F7B47A48100}"/>
              </a:ext>
            </a:extLst>
          </p:cNvPr>
          <p:cNvSpPr txBox="1"/>
          <p:nvPr/>
        </p:nvSpPr>
        <p:spPr>
          <a:xfrm>
            <a:off x="117984" y="4756194"/>
            <a:ext cx="8083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SpeechBERT</a:t>
            </a:r>
            <a:r>
              <a:rPr lang="en" altLang="zh-CN" sz="1400" dirty="0"/>
              <a:t>: An Audio-and-text Jointly Learned Language Model for End-to-end Spoken Question Answering</a:t>
            </a:r>
            <a:endParaRPr kumimoji="1" lang="zh-CN" altLang="en-US" sz="100" dirty="0"/>
          </a:p>
        </p:txBody>
      </p:sp>
    </p:spTree>
    <p:extLst>
      <p:ext uri="{BB962C8B-B14F-4D97-AF65-F5344CB8AC3E}">
        <p14:creationId xmlns:p14="http://schemas.microsoft.com/office/powerpoint/2010/main" val="224725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5028" y="1353873"/>
            <a:ext cx="5992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</a:t>
            </a: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3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用数学表示语言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DD40B2-879D-3647-8CA9-EDB74BF3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8" y="2316674"/>
            <a:ext cx="8495323" cy="6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01FE21-D238-2248-9714-CB9E819B4663}"/>
              </a:ext>
            </a:extLst>
          </p:cNvPr>
          <p:cNvSpPr txBox="1"/>
          <p:nvPr/>
        </p:nvSpPr>
        <p:spPr>
          <a:xfrm>
            <a:off x="1001665" y="1495333"/>
            <a:ext cx="747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语言模型可以简单理解为一个句子 </a:t>
            </a:r>
            <a:r>
              <a:rPr lang="en" altLang="zh-CN" dirty="0"/>
              <a:t>s </a:t>
            </a:r>
            <a:r>
              <a:rPr lang="zh-CN" altLang="en-US" dirty="0"/>
              <a:t>在所有句子中出现的概率分布 </a:t>
            </a:r>
            <a:r>
              <a:rPr lang="en" altLang="zh-CN" dirty="0"/>
              <a:t>P(s)</a:t>
            </a:r>
            <a:r>
              <a:rPr lang="zh-CN" altLang="en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09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N</a:t>
            </a:r>
            <a:r>
              <a:rPr lang="zh-CN" altLang="en-US" sz="2800" dirty="0"/>
              <a:t>元模型</a:t>
            </a:r>
            <a:endParaRPr lang="en-US" altLang="zh-CN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4F56BE-4976-7246-879E-60D30BD6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404" y="1477163"/>
            <a:ext cx="4544642" cy="1529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D9DB07-10EF-834D-B7A0-795D12597C82}"/>
              </a:ext>
            </a:extLst>
          </p:cNvPr>
          <p:cNvSpPr txBox="1"/>
          <p:nvPr/>
        </p:nvSpPr>
        <p:spPr>
          <a:xfrm>
            <a:off x="1278155" y="1107831"/>
            <a:ext cx="700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马尔可夫假设：假设任意一个词出现的概率只同它前面的</a:t>
            </a:r>
            <a:r>
              <a:rPr lang="en-US" altLang="zh-CN" dirty="0"/>
              <a:t>n</a:t>
            </a:r>
            <a:r>
              <a:rPr lang="zh-CN" altLang="en-US" dirty="0"/>
              <a:t>个词有关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29DBEA-155A-C24C-9388-C976D7797307}"/>
              </a:ext>
            </a:extLst>
          </p:cNvPr>
          <p:cNvSpPr txBox="1"/>
          <p:nvPr/>
        </p:nvSpPr>
        <p:spPr>
          <a:xfrm>
            <a:off x="670520" y="3156439"/>
            <a:ext cx="7910410" cy="164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750" dirty="0">
                <a:latin typeface="华文仿宋" panose="02010600040101010101" pitchFamily="2" charset="-122"/>
              </a:rPr>
              <a:t>1.</a:t>
            </a:r>
            <a:r>
              <a:rPr lang="zh-CN" altLang="en-US" sz="1750" dirty="0">
                <a:latin typeface="华文仿宋" panose="02010600040101010101" pitchFamily="2" charset="-122"/>
              </a:rPr>
              <a:t> 无法建模更远的关系，语料的不足使得无法训练更高阶的语言模型。</a:t>
            </a:r>
          </a:p>
          <a:p>
            <a:pPr>
              <a:lnSpc>
                <a:spcPct val="150000"/>
              </a:lnSpc>
            </a:pPr>
            <a:r>
              <a:rPr lang="en-US" altLang="zh-CN" sz="1750" dirty="0">
                <a:latin typeface="华文仿宋" panose="02010600040101010101" pitchFamily="2" charset="-122"/>
              </a:rPr>
              <a:t>2.</a:t>
            </a:r>
            <a:r>
              <a:rPr lang="zh-CN" altLang="en-US" sz="1750" dirty="0">
                <a:latin typeface="华文仿宋" panose="02010600040101010101" pitchFamily="2" charset="-122"/>
              </a:rPr>
              <a:t> 无法建模出词之间的相似度。</a:t>
            </a:r>
          </a:p>
          <a:p>
            <a:pPr>
              <a:lnSpc>
                <a:spcPct val="150000"/>
              </a:lnSpc>
            </a:pPr>
            <a:r>
              <a:rPr lang="en-US" altLang="zh-CN" sz="1750" dirty="0">
                <a:latin typeface="华文仿宋" panose="02010600040101010101" pitchFamily="2" charset="-122"/>
              </a:rPr>
              <a:t>3.</a:t>
            </a:r>
            <a:r>
              <a:rPr lang="zh-CN" altLang="en-US" sz="1750" dirty="0">
                <a:latin typeface="华文仿宋" panose="02010600040101010101" pitchFamily="2" charset="-122"/>
              </a:rPr>
              <a:t> 训练语料里面有些 </a:t>
            </a:r>
            <a:r>
              <a:rPr lang="en" altLang="zh-CN" sz="1750" dirty="0">
                <a:latin typeface="华文仿宋" panose="02010600040101010101" pitchFamily="2" charset="-122"/>
              </a:rPr>
              <a:t>n </a:t>
            </a:r>
            <a:r>
              <a:rPr lang="zh-CN" altLang="en-US" sz="1750" dirty="0">
                <a:latin typeface="华文仿宋" panose="02010600040101010101" pitchFamily="2" charset="-122"/>
              </a:rPr>
              <a:t>元组没有出现过</a:t>
            </a:r>
            <a:r>
              <a:rPr lang="en-US" altLang="zh-CN" sz="1750" dirty="0">
                <a:latin typeface="华文仿宋" panose="02010600040101010101" pitchFamily="2" charset="-122"/>
              </a:rPr>
              <a:t>,</a:t>
            </a:r>
            <a:r>
              <a:rPr lang="zh-CN" altLang="en-US" sz="1750" dirty="0">
                <a:latin typeface="华文仿宋" panose="02010600040101010101" pitchFamily="2" charset="-122"/>
              </a:rPr>
              <a:t>其对应的条件概率就是 </a:t>
            </a:r>
            <a:r>
              <a:rPr lang="en-US" altLang="zh-CN" sz="1750" dirty="0">
                <a:latin typeface="华文仿宋" panose="02010600040101010101" pitchFamily="2" charset="-122"/>
              </a:rPr>
              <a:t>0,</a:t>
            </a:r>
            <a:r>
              <a:rPr lang="zh-CN" altLang="en-US" sz="1750" dirty="0">
                <a:latin typeface="华文仿宋" panose="02010600040101010101" pitchFamily="2" charset="-122"/>
              </a:rPr>
              <a:t>导致计算一整句话的概率为 </a:t>
            </a:r>
            <a:r>
              <a:rPr lang="en-US" altLang="zh-CN" sz="1750" dirty="0">
                <a:latin typeface="华文仿宋" panose="02010600040101010101" pitchFamily="2" charset="-122"/>
              </a:rPr>
              <a:t>0</a:t>
            </a:r>
            <a:r>
              <a:rPr lang="zh-CN" altLang="en-US" sz="1750" dirty="0">
                <a:latin typeface="华文仿宋" panose="02010600040101010101" pitchFamily="2" charset="-122"/>
              </a:rPr>
              <a:t>。解决这个问题有两种常用方法： 平滑法和回退法。</a:t>
            </a:r>
          </a:p>
        </p:txBody>
      </p:sp>
    </p:spTree>
    <p:extLst>
      <p:ext uri="{BB962C8B-B14F-4D97-AF65-F5344CB8AC3E}">
        <p14:creationId xmlns:p14="http://schemas.microsoft.com/office/powerpoint/2010/main" val="97823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语言模型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NNLM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EDB3DD-8806-B24D-8BD9-6916A9D06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488"/>
            <a:ext cx="5207054" cy="33510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66B204-04D9-5D47-ADF7-5B13AA3B7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51" y="2307479"/>
            <a:ext cx="3621140" cy="6350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8C2A96-5C13-FE47-A2EA-77FF6D696830}"/>
              </a:ext>
            </a:extLst>
          </p:cNvPr>
          <p:cNvSpPr txBox="1"/>
          <p:nvPr/>
        </p:nvSpPr>
        <p:spPr>
          <a:xfrm>
            <a:off x="217129" y="4749528"/>
            <a:ext cx="300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A Neural Probabilistic Language Model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147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从语言模型到词向量</a:t>
            </a:r>
            <a:endParaRPr lang="en-US" altLang="zh-CN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E99033-E3E8-A848-9834-5B4BC1340263}"/>
              </a:ext>
            </a:extLst>
          </p:cNvPr>
          <p:cNvSpPr txBox="1"/>
          <p:nvPr/>
        </p:nvSpPr>
        <p:spPr>
          <a:xfrm>
            <a:off x="3138779" y="2395042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词向量是语言模型的副产物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4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BEDB94AE-D8BB-5249-AC50-22ED6C76CDD1}"/>
              </a:ext>
            </a:extLst>
          </p:cNvPr>
          <p:cNvSpPr/>
          <p:nvPr/>
        </p:nvSpPr>
        <p:spPr>
          <a:xfrm>
            <a:off x="1953832" y="1447799"/>
            <a:ext cx="4909459" cy="70757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矩阵分解方法：</a:t>
            </a:r>
            <a:r>
              <a:rPr kumimoji="1" lang="en-US" altLang="zh-CN" dirty="0"/>
              <a:t>Glove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28EC5E4-5996-FF42-971C-2416556B26CA}"/>
              </a:ext>
            </a:extLst>
          </p:cNvPr>
          <p:cNvSpPr/>
          <p:nvPr/>
        </p:nvSpPr>
        <p:spPr>
          <a:xfrm>
            <a:off x="1953832" y="2982684"/>
            <a:ext cx="4909459" cy="70757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基于窗口的方法：</a:t>
            </a:r>
            <a:r>
              <a:rPr kumimoji="1" lang="en-US" altLang="zh-CN" dirty="0"/>
              <a:t>Word2vec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Fastext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3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Word2vec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6F1ED2-2B53-934A-A419-38289702F161}"/>
              </a:ext>
            </a:extLst>
          </p:cNvPr>
          <p:cNvSpPr txBox="1"/>
          <p:nvPr/>
        </p:nvSpPr>
        <p:spPr>
          <a:xfrm>
            <a:off x="285136" y="4748981"/>
            <a:ext cx="3166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word2vec Parameter Learning Explained.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1886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812</Words>
  <Application>Microsoft Macintosh PowerPoint</Application>
  <PresentationFormat>全屏显示(16:9)</PresentationFormat>
  <Paragraphs>107</Paragraphs>
  <Slides>36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华文仿宋</vt:lpstr>
      <vt:lpstr>宋体</vt:lpstr>
      <vt:lpstr>微软雅黑</vt:lpstr>
      <vt:lpstr>Kaiti SC</vt:lpstr>
      <vt:lpstr>Open Sans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pinbai</dc:creator>
  <cp:lastModifiedBy>Microsoft Office User</cp:lastModifiedBy>
  <cp:revision>242</cp:revision>
  <cp:lastPrinted>2021-02-25T03:03:07Z</cp:lastPrinted>
  <dcterms:created xsi:type="dcterms:W3CDTF">2021-02-25T03:03:07Z</dcterms:created>
  <dcterms:modified xsi:type="dcterms:W3CDTF">2021-03-11T02:29:04Z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2052-3.0.0.4824</vt:lpwstr>
  </property>
  <property fmtid="{D5CDD505-2E9C-101B-9397-08002B2CF9AE}" pid="3" name="4eed1396-652e-48af-a096-58850838b021-3">
    <vt:lpwstr>38d97da0779d30cabe8ec04a8066e2af</vt:lpwstr>
  </property>
</Properties>
</file>